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86" r:id="rId3"/>
    <p:sldId id="423" r:id="rId4"/>
    <p:sldId id="376" r:id="rId5"/>
    <p:sldId id="431" r:id="rId6"/>
    <p:sldId id="430" r:id="rId7"/>
    <p:sldId id="432" r:id="rId8"/>
    <p:sldId id="466" r:id="rId9"/>
    <p:sldId id="464" r:id="rId10"/>
    <p:sldId id="467" r:id="rId11"/>
    <p:sldId id="465" r:id="rId12"/>
    <p:sldId id="437" r:id="rId13"/>
    <p:sldId id="468" r:id="rId14"/>
    <p:sldId id="469" r:id="rId15"/>
    <p:sldId id="472" r:id="rId16"/>
    <p:sldId id="438" r:id="rId17"/>
    <p:sldId id="470" r:id="rId18"/>
    <p:sldId id="471" r:id="rId19"/>
    <p:sldId id="473" r:id="rId20"/>
    <p:sldId id="440" r:id="rId21"/>
    <p:sldId id="441" r:id="rId22"/>
    <p:sldId id="442" r:id="rId23"/>
    <p:sldId id="474" r:id="rId24"/>
    <p:sldId id="443" r:id="rId25"/>
    <p:sldId id="476" r:id="rId26"/>
    <p:sldId id="475" r:id="rId27"/>
    <p:sldId id="552" r:id="rId28"/>
    <p:sldId id="668" r:id="rId29"/>
    <p:sldId id="478" r:id="rId30"/>
    <p:sldId id="444" r:id="rId31"/>
    <p:sldId id="479" r:id="rId32"/>
    <p:sldId id="448" r:id="rId33"/>
    <p:sldId id="480" r:id="rId34"/>
    <p:sldId id="463" r:id="rId35"/>
    <p:sldId id="450" r:id="rId36"/>
    <p:sldId id="451" r:id="rId37"/>
    <p:sldId id="481" r:id="rId38"/>
    <p:sldId id="454" r:id="rId39"/>
    <p:sldId id="460" r:id="rId40"/>
    <p:sldId id="482" r:id="rId41"/>
    <p:sldId id="483" r:id="rId42"/>
    <p:sldId id="558" r:id="rId43"/>
    <p:sldId id="560" r:id="rId44"/>
    <p:sldId id="561" r:id="rId45"/>
    <p:sldId id="562" r:id="rId46"/>
    <p:sldId id="5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4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6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4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09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5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9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9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5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grittr.tidyvers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436" y="4479324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5: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1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75EBB25-B367-E54D-B271-5F682239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C26-BBD6-F347-B3A7-F3EE634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approaches for filtering more than 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5842-1FD7-6244-8819-21694782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/>
          <a:lstStyle/>
          <a:p>
            <a:r>
              <a:rPr lang="en-US" dirty="0"/>
              <a:t>%in% operator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3777-B87A-6246-B19D-A302FD0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50025C-216B-D744-A5B1-2AC3468E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7" y="2236573"/>
            <a:ext cx="11258868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weather for “ROCHES POINT” on October 16</a:t>
            </a:r>
            <a:r>
              <a:rPr lang="en-US" baseline="30000" dirty="0"/>
              <a:t>th</a:t>
            </a:r>
            <a:r>
              <a:rPr lang="en-US" dirty="0"/>
              <a:t> at 12 midday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2. arrange()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5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Changes the order of rows.</a:t>
            </a:r>
          </a:p>
          <a:p>
            <a:r>
              <a:rPr lang="en-US" dirty="0"/>
              <a:t> Used for sorting values</a:t>
            </a:r>
          </a:p>
          <a:p>
            <a:r>
              <a:rPr lang="en-US" dirty="0"/>
              <a:t>Takes a </a:t>
            </a:r>
            <a:r>
              <a:rPr lang="en-US" dirty="0" err="1"/>
              <a:t>tibble</a:t>
            </a:r>
            <a:r>
              <a:rPr lang="en-US" dirty="0"/>
              <a:t> and a set of column names to order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B2A69C-DF8A-3E4C-8A05-6649D403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"/>
          <a:stretch/>
        </p:blipFill>
        <p:spPr>
          <a:xfrm>
            <a:off x="1334530" y="3036973"/>
            <a:ext cx="8816718" cy="3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95B51E-41CA-F245-A16D-7E1DE805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46245"/>
            <a:ext cx="1168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EDFC00-B5CF-EE4B-AF6A-09ADE15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3" y="1417638"/>
            <a:ext cx="11665571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D0F1-EFAD-3747-B199-2DBB50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A99B-CEED-8D47-9251-FFE7587D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73A59C-B596-FB4E-A0CE-17FA50EB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09700"/>
            <a:ext cx="1061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descending order -  desc()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070132-C2FD-4A47-91AA-750B29EC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0" y="1767278"/>
            <a:ext cx="11763940" cy="4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3D7B1-BA2A-B844-A789-2C02980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73C-4E6B-1648-8BE8-5C72E8F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E9FD3A-B19B-8A4C-B2C6-F5A284D8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22400"/>
            <a:ext cx="1169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499-8D08-9A45-9502-EDAB96EC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1165-F020-BC47-A225-A599D1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87BC7B-E576-D740-9B56-D686214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" y="1397000"/>
            <a:ext cx="10972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03459" cy="4525963"/>
          </a:xfrm>
        </p:spPr>
        <p:txBody>
          <a:bodyPr/>
          <a:lstStyle/>
          <a:p>
            <a:r>
              <a:rPr lang="en-US" dirty="0"/>
              <a:t>Arrange the observations by month and by highest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10697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3. 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6354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not uncommon to get datasets with hundreds, or even thousands, of variables</a:t>
            </a:r>
          </a:p>
          <a:p>
            <a:r>
              <a:rPr lang="en-US" dirty="0"/>
              <a:t>A challenge is to narrow down on the variables of you’re interested in</a:t>
            </a:r>
          </a:p>
          <a:p>
            <a:r>
              <a:rPr lang="en-US" dirty="0">
                <a:solidFill>
                  <a:srgbClr val="0000FF"/>
                </a:solidFill>
              </a:rPr>
              <a:t>select() </a:t>
            </a:r>
            <a:r>
              <a:rPr lang="en-US" dirty="0"/>
              <a:t>allows you to rapidly zoom in on a useful subset using operations based on the variable names</a:t>
            </a:r>
          </a:p>
          <a:p>
            <a:r>
              <a:rPr lang="en-US" dirty="0"/>
              <a:t>Number of rows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65696-43FE-AA4D-812D-66A301D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1600201"/>
            <a:ext cx="7493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options with select()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9807AE-6D04-8744-BB9A-91E50DF8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0" y="1786327"/>
            <a:ext cx="6295253" cy="365789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2AC8F-B31F-9543-8372-2EB8AAB8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146" y="1786327"/>
            <a:ext cx="4465254" cy="3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 with select()</a:t>
            </a:r>
          </a:p>
        </p:txBody>
      </p:sp>
      <p:pic>
        <p:nvPicPr>
          <p:cNvPr id="4" name="Picture 3" descr="Screen Shot 2015-10-28 at 08.3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17638"/>
            <a:ext cx="8636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AB-51BE-A545-8EE6-2C2A04D5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09D8-F575-8744-A82C-94D3EACB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98595-CD66-D44A-A516-A60072F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9" y="1817816"/>
            <a:ext cx="4483100" cy="40132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9A1329-92AB-894F-BF1D-1C514CA7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06" y="1798938"/>
            <a:ext cx="4279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71"/>
            <a:ext cx="8229600" cy="1143000"/>
          </a:xfrm>
        </p:spPr>
        <p:txBody>
          <a:bodyPr/>
          <a:lstStyle/>
          <a:p>
            <a:r>
              <a:rPr lang="en-US" dirty="0"/>
              <a:t>everything()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658472-2004-294A-AA5A-B2EBB1A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8" y="1440749"/>
            <a:ext cx="11590450" cy="4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3 of the 5 verbs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17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FEA-972A-E446-8860-96396B83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B5D3-5362-414C-BF65-81136CF19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tibble</a:t>
            </a:r>
            <a:r>
              <a:rPr lang="en-US" dirty="0"/>
              <a:t> one that has the columns month, hour, day, date, station and msl</a:t>
            </a:r>
          </a:p>
          <a:p>
            <a:r>
              <a:rPr lang="en-US" dirty="0"/>
              <a:t>Filter the </a:t>
            </a:r>
            <a:r>
              <a:rPr lang="en-US" dirty="0" err="1"/>
              <a:t>tibble</a:t>
            </a:r>
            <a:r>
              <a:rPr lang="en-US" dirty="0"/>
              <a:t> to a second </a:t>
            </a:r>
            <a:r>
              <a:rPr lang="en-US" dirty="0" err="1"/>
              <a:t>tibble</a:t>
            </a:r>
            <a:r>
              <a:rPr lang="en-US" dirty="0"/>
              <a:t> for October 16th, and for “VALENTIA OBSERVATORY” and “DUBLIN AIRPORT”</a:t>
            </a:r>
          </a:p>
          <a:p>
            <a:r>
              <a:rPr lang="en-US" dirty="0"/>
              <a:t>Display the hourly values on a time series (x axis is date) using ggplot2 with the aesthetic set to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C9E0-24B9-704A-A16D-6435990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5AEE-28F6-7C48-80FA-2D50A47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113004"/>
            <a:ext cx="5742627" cy="3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operations with the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56" y="1267218"/>
            <a:ext cx="4889211" cy="4839065"/>
          </a:xfrm>
        </p:spPr>
        <p:txBody>
          <a:bodyPr/>
          <a:lstStyle/>
          <a:p>
            <a:r>
              <a:rPr lang="en-US" dirty="0"/>
              <a:t>The pipe %&gt;% comes from the </a:t>
            </a:r>
            <a:r>
              <a:rPr lang="en-US" dirty="0" err="1"/>
              <a:t>magrittr</a:t>
            </a:r>
            <a:r>
              <a:rPr lang="en-US" dirty="0"/>
              <a:t> package (Stefan Milton Bache)</a:t>
            </a:r>
          </a:p>
          <a:p>
            <a:r>
              <a:rPr lang="en-US" dirty="0"/>
              <a:t>Helps to write code that is easier to read and understand</a:t>
            </a:r>
          </a:p>
          <a:p>
            <a:r>
              <a:rPr lang="es-ES_tradnl" dirty="0">
                <a:solidFill>
                  <a:srgbClr val="0000FF"/>
                </a:solidFill>
              </a:rPr>
              <a:t>x %&gt;% f(y)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f(x, y)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s-ES_tradnl" dirty="0">
                <a:solidFill>
                  <a:srgbClr val="0000FF"/>
                </a:solidFill>
              </a:rPr>
              <a:t>x %&gt;% f(y) %&gt;% g(z) 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g(f(x, y),z)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E4F95-FB2A-2C44-8CEB-AEA66D3606E8}"/>
              </a:ext>
            </a:extLst>
          </p:cNvPr>
          <p:cNvSpPr/>
          <p:nvPr/>
        </p:nvSpPr>
        <p:spPr>
          <a:xfrm>
            <a:off x="7152212" y="4199861"/>
            <a:ext cx="29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https://magrittr.tidyverse.org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368DA-317D-0443-A7C0-ACB52E1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63" y="1330492"/>
            <a:ext cx="5775685" cy="261138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C848168-2E44-1141-BDB5-87383DF2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66" y="4986160"/>
            <a:ext cx="5662418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EC6-A2EC-B14D-A0AE-A5EA71E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4665"/>
            <a:ext cx="109728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9595-B3F8-9D4E-849E-1DCD83E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CDC99D-0A85-544A-9DA3-CF6D0A8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8531"/>
            <a:ext cx="10143459" cy="195826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3455DB-D82B-7640-9246-6577F1F7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" y="2856794"/>
            <a:ext cx="10512056" cy="33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18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is an important tool for insight generation, but it</a:t>
            </a:r>
            <a:r>
              <a:rPr lang="uk-UA" dirty="0"/>
              <a:t>’</a:t>
            </a:r>
            <a:r>
              <a:rPr lang="en-US" dirty="0"/>
              <a:t>s rare that you get the data in exactly the right form you need (Wickham and </a:t>
            </a:r>
            <a:r>
              <a:rPr lang="en-US" dirty="0" err="1"/>
              <a:t>Grolemund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Create new variables</a:t>
            </a:r>
          </a:p>
          <a:p>
            <a:pPr lvl="1"/>
            <a:r>
              <a:rPr lang="en-US" dirty="0"/>
              <a:t>Create summaries</a:t>
            </a:r>
          </a:p>
          <a:p>
            <a:pPr lvl="1"/>
            <a:r>
              <a:rPr lang="en-US" dirty="0"/>
              <a:t>Order data</a:t>
            </a:r>
          </a:p>
          <a:p>
            <a:r>
              <a:rPr lang="en-US" b="1" dirty="0" err="1">
                <a:solidFill>
                  <a:srgbClr val="000090"/>
                </a:solidFill>
              </a:rPr>
              <a:t>dplyr</a:t>
            </a:r>
            <a:r>
              <a:rPr lang="en-US" dirty="0"/>
              <a:t> package is designed for data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94" y="875174"/>
            <a:ext cx="1625600" cy="2442842"/>
          </a:xfrm>
          <a:prstGeom prst="rect">
            <a:avLst/>
          </a:prstGeom>
        </p:spPr>
      </p:pic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E6FD7620-144F-6B4B-A3A0-D19B2E63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9984"/>
            <a:ext cx="6079237" cy="22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 mutate()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often useful to add new columns that are functions of existing columns</a:t>
            </a:r>
          </a:p>
          <a:p>
            <a:r>
              <a:rPr lang="en-US" dirty="0"/>
              <a:t>mutate() always adds new columns at the end of your data set.</a:t>
            </a:r>
          </a:p>
          <a:p>
            <a:r>
              <a:rPr lang="en-US" dirty="0"/>
              <a:t>For example, convert the mph wind speed in observations to a new column, kph. </a:t>
            </a:r>
          </a:p>
          <a:p>
            <a:r>
              <a:rPr lang="en-US" dirty="0"/>
              <a:t>Use a simplified observations </a:t>
            </a:r>
            <a:r>
              <a:rPr lang="en-US" dirty="0" err="1"/>
              <a:t>tibble</a:t>
            </a:r>
            <a:r>
              <a:rPr lang="en-US" dirty="0"/>
              <a:t> with day, month, station, </a:t>
            </a:r>
            <a:r>
              <a:rPr lang="en-US" dirty="0" err="1"/>
              <a:t>wdsp</a:t>
            </a:r>
            <a:r>
              <a:rPr lang="en-US" dirty="0"/>
              <a:t> as columns, and for “ROCHES POINT” on October 16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Assume 1 mi = 1.609344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E79C0-91F2-9C45-88D0-197E266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B9D6-1A54-9043-A95C-18624DBF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92D541-A138-C846-88F9-6391234F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31" y="1245799"/>
            <a:ext cx="7069137" cy="242647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D1450-8C16-2740-B72A-56942D38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219"/>
          <a:stretch/>
        </p:blipFill>
        <p:spPr>
          <a:xfrm>
            <a:off x="2992405" y="3672276"/>
            <a:ext cx="5658001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Creation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r>
              <a:rPr lang="en-US" dirty="0"/>
              <a:t>There are many functions for creating new variables that can be used with mutate()</a:t>
            </a:r>
          </a:p>
          <a:p>
            <a:r>
              <a:rPr lang="en-US" dirty="0"/>
              <a:t>The key property is that the function </a:t>
            </a:r>
            <a:r>
              <a:rPr lang="en-US" b="1" dirty="0">
                <a:solidFill>
                  <a:srgbClr val="0000FF"/>
                </a:solidFill>
              </a:rPr>
              <a:t>must be </a:t>
            </a:r>
            <a:r>
              <a:rPr lang="en-US" b="1" dirty="0" err="1">
                <a:solidFill>
                  <a:srgbClr val="0000FF"/>
                </a:solidFill>
              </a:rPr>
              <a:t>vectorised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/>
              <a:t>It must take a vector of values as input, and,</a:t>
            </a:r>
          </a:p>
          <a:p>
            <a:pPr lvl="1"/>
            <a:r>
              <a:rPr lang="en-US" dirty="0"/>
              <a:t>Return a vector with the same number of values as output</a:t>
            </a:r>
            <a:endParaRPr lang="en-US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E214-5AC7-044B-88EF-4372373A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4090264"/>
            <a:ext cx="6707187" cy="24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 </a:t>
            </a:r>
            <a:r>
              <a:rPr lang="en-US" dirty="0" err="1">
                <a:solidFill>
                  <a:srgbClr val="0432FF"/>
                </a:solidFill>
              </a:rPr>
              <a:t>rain_in</a:t>
            </a:r>
            <a:r>
              <a:rPr lang="en-US" dirty="0"/>
              <a:t>, which measures the hourly rainfall in inches</a:t>
            </a:r>
          </a:p>
          <a:p>
            <a:r>
              <a:rPr lang="en-US" dirty="0"/>
              <a:t>Assume a conversion constant of 1 mm = 0.0393701 inches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4284133"/>
            <a:ext cx="8229600" cy="1842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</a:t>
            </a:r>
          </a:p>
          <a:p>
            <a:pPr lvl="1"/>
            <a:r>
              <a:rPr lang="en-US" dirty="0"/>
              <a:t>The subsequent arguments decide what to do with the data frame</a:t>
            </a:r>
          </a:p>
          <a:p>
            <a:pPr lvl="1"/>
            <a:r>
              <a:rPr lang="en-US" dirty="0"/>
              <a:t>The result is a data frame (supports chaining of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72266" y="1397000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Create new variables with functions of</a:t>
                      </a:r>
                      <a:r>
                        <a:rPr lang="en-US" sz="2000" baseline="0" dirty="0"/>
                        <a:t> existing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summarise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7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5. </a:t>
            </a:r>
            <a:r>
              <a:rPr lang="en-US" dirty="0" err="1">
                <a:solidFill>
                  <a:srgbClr val="0000FF"/>
                </a:solidFill>
              </a:rPr>
              <a:t>summarise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key verb is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  <a:p>
            <a:r>
              <a:rPr lang="en-US" dirty="0"/>
              <a:t>It collapses a data frame into a single row</a:t>
            </a:r>
          </a:p>
          <a:p>
            <a:r>
              <a:rPr lang="en-US" dirty="0"/>
              <a:t>Not very useful unless paired with </a:t>
            </a:r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r>
              <a:rPr lang="en-US" dirty="0"/>
              <a:t>Very useful to combine with the pipe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B1C81D-7909-E840-A132-57B2198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68774"/>
            <a:ext cx="8775079" cy="1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896"/>
            <a:ext cx="10972800" cy="2024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data operations are useful done on groups defined by variables in the the dataset.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</a:rPr>
              <a:t>group_by</a:t>
            </a:r>
            <a:r>
              <a:rPr lang="en-US" dirty="0"/>
              <a:t> function takes an existing </a:t>
            </a:r>
            <a:r>
              <a:rPr lang="en-US" dirty="0" err="1"/>
              <a:t>tbl</a:t>
            </a:r>
            <a:r>
              <a:rPr lang="en-US" dirty="0"/>
              <a:t> and converts it into a grouped </a:t>
            </a:r>
            <a:r>
              <a:rPr lang="en-US" dirty="0" err="1"/>
              <a:t>tbl</a:t>
            </a:r>
            <a:r>
              <a:rPr lang="en-US" dirty="0"/>
              <a:t> where operations are performed "by group”.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2845F03-291C-964C-A90F-D55C389A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1"/>
          <a:stretch/>
        </p:blipFill>
        <p:spPr>
          <a:xfrm>
            <a:off x="782637" y="3362515"/>
            <a:ext cx="10626725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C92-D427-9E48-817A-DE62117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10-67A7-9E4A-8CFD-1DAE209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728662"/>
          </a:xfrm>
        </p:spPr>
        <p:txBody>
          <a:bodyPr/>
          <a:lstStyle/>
          <a:p>
            <a:r>
              <a:rPr lang="en-US" dirty="0"/>
              <a:t>This grouping can then be exploited by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1A63-CAA2-F849-95F2-06F5CEE8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DC91F3-FC72-444C-AC01-765EF89A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2146299"/>
            <a:ext cx="6292287" cy="4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-7582"/>
            <a:ext cx="8229600" cy="1143000"/>
          </a:xfrm>
        </p:spPr>
        <p:txBody>
          <a:bodyPr/>
          <a:lstStyle/>
          <a:p>
            <a:r>
              <a:rPr lang="en-US" dirty="0"/>
              <a:t>Overall idea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42067" y="1480265"/>
            <a:ext cx="2540000" cy="296334"/>
            <a:chOff x="310444" y="1490133"/>
            <a:chExt cx="2540000" cy="296334"/>
          </a:xfrm>
        </p:grpSpPr>
        <p:sp>
          <p:nvSpPr>
            <p:cNvPr id="4" name="Rectangle 3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067" y="1847155"/>
            <a:ext cx="2540000" cy="296334"/>
            <a:chOff x="310444" y="1813279"/>
            <a:chExt cx="2540000" cy="296334"/>
          </a:xfrm>
        </p:grpSpPr>
        <p:sp>
          <p:nvSpPr>
            <p:cNvPr id="6" name="Rectangle 5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2067" y="2214045"/>
            <a:ext cx="2540000" cy="296334"/>
            <a:chOff x="310444" y="2113848"/>
            <a:chExt cx="2540000" cy="296334"/>
          </a:xfrm>
        </p:grpSpPr>
        <p:sp>
          <p:nvSpPr>
            <p:cNvPr id="8" name="Rectangle 7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42067" y="2580935"/>
            <a:ext cx="2540000" cy="296334"/>
            <a:chOff x="310444" y="1490133"/>
            <a:chExt cx="2540000" cy="296334"/>
          </a:xfrm>
        </p:grpSpPr>
        <p:sp>
          <p:nvSpPr>
            <p:cNvPr id="16" name="Rectangle 15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2067" y="2947825"/>
            <a:ext cx="2540000" cy="296334"/>
            <a:chOff x="310444" y="1813279"/>
            <a:chExt cx="2540000" cy="296334"/>
          </a:xfrm>
        </p:grpSpPr>
        <p:sp>
          <p:nvSpPr>
            <p:cNvPr id="19" name="Rectangle 18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2067" y="3314715"/>
            <a:ext cx="2540000" cy="296334"/>
            <a:chOff x="310444" y="2113848"/>
            <a:chExt cx="2540000" cy="296334"/>
          </a:xfrm>
        </p:grpSpPr>
        <p:sp>
          <p:nvSpPr>
            <p:cNvPr id="22" name="Rectangle 21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42067" y="3681605"/>
            <a:ext cx="2540000" cy="296334"/>
            <a:chOff x="310444" y="1490133"/>
            <a:chExt cx="2540000" cy="296334"/>
          </a:xfrm>
        </p:grpSpPr>
        <p:sp>
          <p:nvSpPr>
            <p:cNvPr id="25" name="Rectangle 24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42067" y="4048495"/>
            <a:ext cx="2540000" cy="296334"/>
            <a:chOff x="310444" y="1813279"/>
            <a:chExt cx="2540000" cy="296334"/>
          </a:xfrm>
        </p:grpSpPr>
        <p:sp>
          <p:nvSpPr>
            <p:cNvPr id="28" name="Rectangle 27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2067" y="4415381"/>
            <a:ext cx="2540000" cy="296334"/>
            <a:chOff x="310444" y="2113848"/>
            <a:chExt cx="2540000" cy="296334"/>
          </a:xfrm>
        </p:grpSpPr>
        <p:sp>
          <p:nvSpPr>
            <p:cNvPr id="31" name="Rectangle 30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81801" y="148449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72690" y="148449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81801" y="185138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72690" y="185138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81801" y="221827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72690" y="221827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81801" y="258516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690" y="258516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1801" y="295205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72690" y="295205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81801" y="331894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72690" y="331894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1801" y="368583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72690" y="368583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81801" y="405272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672690" y="405272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1801" y="4419614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72690" y="4419614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1691" y="524511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2580" y="5245110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481691" y="561200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72580" y="5612000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691" y="597889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72580" y="5978890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Brace 68"/>
          <p:cNvSpPr/>
          <p:nvPr/>
        </p:nvSpPr>
        <p:spPr>
          <a:xfrm>
            <a:off x="9468556" y="1484499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9468556" y="2611992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/>
          <p:cNvSpPr/>
          <p:nvPr/>
        </p:nvSpPr>
        <p:spPr>
          <a:xfrm>
            <a:off x="9468556" y="3681606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919135" y="2877269"/>
            <a:ext cx="1552222" cy="594064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group_by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83" name="Elbow Connector 82"/>
          <p:cNvCxnSpPr>
            <a:stCxn id="69" idx="1"/>
            <a:endCxn id="62" idx="3"/>
          </p:cNvCxnSpPr>
          <p:nvPr/>
        </p:nvCxnSpPr>
        <p:spPr>
          <a:xfrm rot="10800000" flipV="1">
            <a:off x="7021690" y="1997439"/>
            <a:ext cx="2700866" cy="3395838"/>
          </a:xfrm>
          <a:prstGeom prst="bentConnector3">
            <a:avLst>
              <a:gd name="adj1" fmla="val -9039"/>
            </a:avLst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9" idx="1"/>
            <a:endCxn id="65" idx="3"/>
          </p:cNvCxnSpPr>
          <p:nvPr/>
        </p:nvCxnSpPr>
        <p:spPr>
          <a:xfrm rot="10800000" flipV="1">
            <a:off x="7021690" y="3124932"/>
            <a:ext cx="2700866" cy="2635235"/>
          </a:xfrm>
          <a:prstGeom prst="bentConnector3">
            <a:avLst>
              <a:gd name="adj1" fmla="val -15831"/>
            </a:avLst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48223" y="4967112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cxnSp>
        <p:nvCxnSpPr>
          <p:cNvPr id="92" name="Elbow Connector 91"/>
          <p:cNvCxnSpPr>
            <a:endCxn id="68" idx="3"/>
          </p:cNvCxnSpPr>
          <p:nvPr/>
        </p:nvCxnSpPr>
        <p:spPr>
          <a:xfrm rot="10800000" flipV="1">
            <a:off x="7021692" y="4197381"/>
            <a:ext cx="2700865" cy="1929676"/>
          </a:xfrm>
          <a:prstGeom prst="bentConnector3">
            <a:avLst>
              <a:gd name="adj1" fmla="val -25758"/>
            </a:avLst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74335" y="104422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frame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68912" y="1055515"/>
            <a:ext cx="20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 data frame</a:t>
            </a:r>
          </a:p>
        </p:txBody>
      </p:sp>
    </p:spTree>
    <p:extLst>
      <p:ext uri="{BB962C8B-B14F-4D97-AF65-F5344CB8AC3E}">
        <p14:creationId xmlns:p14="http://schemas.microsoft.com/office/powerpoint/2010/main" val="33377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05755" y="1566333"/>
          <a:ext cx="790504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mean(), median()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spread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sd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IQR(),mad()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min((), </a:t>
                      </a:r>
                      <a:r>
                        <a:rPr lang="en-US" sz="2400" dirty="0" err="1"/>
                        <a:t>quantile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max()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</a:t>
                      </a:r>
                      <a:r>
                        <a:rPr lang="en-US" sz="2400" b="1" baseline="0" dirty="0"/>
                        <a:t> of position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first(), nth(), last()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n(), </a:t>
                      </a:r>
                      <a:r>
                        <a:rPr lang="en-US" sz="2400" dirty="0" err="1"/>
                        <a:t>n_distinct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 and proportions of logical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sum(x&gt;0) when used with numeric</a:t>
                      </a:r>
                      <a:r>
                        <a:rPr lang="en-US" sz="2400" baseline="0" dirty="0"/>
                        <a:t> functions, (T,F) converted to (1,0)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4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Recap - 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“BELMULLET” calculate the total daily rainfall for October, and show using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Summary: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250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0.7.0, some new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new data sets: </a:t>
            </a:r>
            <a:r>
              <a:rPr lang="en-US" dirty="0" err="1"/>
              <a:t>starwars</a:t>
            </a:r>
            <a:r>
              <a:rPr lang="en-US" dirty="0"/>
              <a:t> and storms</a:t>
            </a:r>
          </a:p>
          <a:p>
            <a:r>
              <a:rPr lang="en-US" dirty="0"/>
              <a:t>pull() verb</a:t>
            </a:r>
          </a:p>
          <a:p>
            <a:r>
              <a:rPr lang="en-US" dirty="0" err="1"/>
              <a:t>case_when</a:t>
            </a:r>
            <a:r>
              <a:rPr lang="en-US" dirty="0"/>
              <a:t>(), valuable for mutate operations instead of nested 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Screenshot 2017-06-23 09.3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1975555"/>
            <a:ext cx="4638535" cy="3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pull()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Select 1 column as a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Screenshot 2017-06-23 09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9" y="1538113"/>
            <a:ext cx="3354210" cy="4891153"/>
          </a:xfrm>
          <a:prstGeom prst="rect">
            <a:avLst/>
          </a:prstGeom>
        </p:spPr>
      </p:pic>
      <p:pic>
        <p:nvPicPr>
          <p:cNvPr id="8" name="Picture 7" descr="Screenshot 2017-06-23 09.4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6" y="1538113"/>
            <a:ext cx="5294797" cy="46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pull() – Also works with column numbers, default is last 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Screenshot 2017-06-23 09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474082"/>
            <a:ext cx="796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case_when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228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function allows you to </a:t>
            </a:r>
            <a:r>
              <a:rPr lang="en-US" dirty="0" err="1"/>
              <a:t>vectorise</a:t>
            </a:r>
            <a:r>
              <a:rPr lang="en-US" dirty="0"/>
              <a:t> multiple if and else if statements. It is an R equivalent of the SQL CASE WHEN statement. Arguments:</a:t>
            </a:r>
          </a:p>
          <a:p>
            <a:pPr lvl="1"/>
            <a:r>
              <a:rPr lang="en-US" dirty="0"/>
              <a:t>A sequence of two-sided formulas. The left hand side (LHS) determines which values match this case. The right hand side (RHS) provides the replacement value.</a:t>
            </a:r>
          </a:p>
          <a:p>
            <a:pPr lvl="1"/>
            <a:r>
              <a:rPr lang="en-US" dirty="0"/>
              <a:t>The LHS must evaluate to a logical vector. Each logical vector can either have length 1 or a common length. All RHSs must evaluate to the same type of vector.</a:t>
            </a:r>
          </a:p>
          <a:p>
            <a:pPr lvl="1"/>
            <a:r>
              <a:rPr lang="en-US" dirty="0"/>
              <a:t>Proceed from the most specific to the most general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useful in mutate()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Screenshot 2017-06-23 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88" y="1304751"/>
            <a:ext cx="6650567" cy="3392461"/>
          </a:xfrm>
          <a:prstGeom prst="rect">
            <a:avLst/>
          </a:prstGeom>
        </p:spPr>
      </p:pic>
      <p:pic>
        <p:nvPicPr>
          <p:cNvPr id="7" name="Picture 6" descr="Screenshot 2017-06-23 10.10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8"/>
          <a:stretch/>
        </p:blipFill>
        <p:spPr>
          <a:xfrm>
            <a:off x="1524000" y="4365577"/>
            <a:ext cx="9144000" cy="2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C13FC-6BF5-BF4F-8781-294628D2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9A63135-3E27-8445-9C80-37068DA1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1152537"/>
            <a:ext cx="11312532" cy="4284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91C83-1BE8-7540-AE9D-331B9BB5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0527"/>
          <a:stretch/>
        </p:blipFill>
        <p:spPr>
          <a:xfrm>
            <a:off x="2488817" y="2493673"/>
            <a:ext cx="6545304" cy="38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17135"/>
              </p:ext>
            </p:extLst>
          </p:nvPr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1. 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argument the name of the data frame</a:t>
            </a:r>
          </a:p>
          <a:p>
            <a:r>
              <a:rPr lang="en-US" dirty="0"/>
              <a:t>Subsequent arguments are expressions that filter the data frame</a:t>
            </a:r>
          </a:p>
          <a:p>
            <a:r>
              <a:rPr lang="en-US" dirty="0"/>
              <a:t>Subsequent arguments can be viewed as a succession of “and” statements</a:t>
            </a:r>
          </a:p>
          <a:p>
            <a:r>
              <a:rPr lang="en-US" dirty="0"/>
              <a:t>Number of columns does not change</a:t>
            </a:r>
          </a:p>
          <a:p>
            <a:r>
              <a:rPr lang="en-US" dirty="0"/>
              <a:t>Number of rows reduced (filtered)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4B67A0-5C79-3445-A785-2A48413E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5" y="1703753"/>
            <a:ext cx="6244511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BF34-C6D5-9746-9B56-907365D2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232-51CA-F146-ABF0-E96204CE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0B27-40FD-A94B-A380-DE81A1F5276C}"/>
              </a:ext>
            </a:extLst>
          </p:cNvPr>
          <p:cNvGraphicFramePr>
            <a:graphicFrameLocks noGrp="1"/>
          </p:cNvGraphicFramePr>
          <p:nvPr/>
        </p:nvGraphicFramePr>
        <p:xfrm>
          <a:off x="1326291" y="1578022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090AA93-833B-6946-9657-EE7687E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76" y="1506690"/>
            <a:ext cx="6733620" cy="4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3C9-9A0D-174C-A179-65EEB970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rows for “MACE HEAD” in January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20B9-155F-1842-A15F-F43FE149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close up of a receipt&#10;&#10;Description automatically generated">
            <a:extLst>
              <a:ext uri="{FF2B5EF4-FFF2-40B4-BE49-F238E27FC236}">
                <a16:creationId xmlns:a16="http://schemas.microsoft.com/office/drawing/2014/main" id="{904DE14D-5C13-0B4B-A71B-FAE4695D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" y="1306427"/>
            <a:ext cx="11210996" cy="49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18563</TotalTime>
  <Words>1711</Words>
  <Application>Microsoft Macintosh PowerPoint</Application>
  <PresentationFormat>Widescreen</PresentationFormat>
  <Paragraphs>334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Topic 5: Data Transformation with dplyr – Part 1 </vt:lpstr>
      <vt:lpstr>Course Overview</vt:lpstr>
      <vt:lpstr>Overview</vt:lpstr>
      <vt:lpstr>Recap - Data Frames/Tibbles</vt:lpstr>
      <vt:lpstr>aimsir17 </vt:lpstr>
      <vt:lpstr>dplyr Basics: 5 key functions</vt:lpstr>
      <vt:lpstr>1. filter()</vt:lpstr>
      <vt:lpstr>Relational operators in R</vt:lpstr>
      <vt:lpstr>Show rows for “MACE HEAD” in January</vt:lpstr>
      <vt:lpstr>Useful approaches for filtering more than one value</vt:lpstr>
      <vt:lpstr>Challenge 5.1</vt:lpstr>
      <vt:lpstr>2. arrange()</vt:lpstr>
      <vt:lpstr>Mean Sea Level Pressure</vt:lpstr>
      <vt:lpstr>Humidity</vt:lpstr>
      <vt:lpstr>More than one value</vt:lpstr>
      <vt:lpstr>In descending order -  desc()</vt:lpstr>
      <vt:lpstr>Mean Sea Level Pressure</vt:lpstr>
      <vt:lpstr>Windspeed</vt:lpstr>
      <vt:lpstr>Challenge 5.2</vt:lpstr>
      <vt:lpstr>3. select()</vt:lpstr>
      <vt:lpstr>Useful options with select()</vt:lpstr>
      <vt:lpstr>Special functions with select()</vt:lpstr>
      <vt:lpstr>Examples</vt:lpstr>
      <vt:lpstr>everything()</vt:lpstr>
      <vt:lpstr>Summary: 3 of the 5 verbs</vt:lpstr>
      <vt:lpstr>Challenge 5.3</vt:lpstr>
      <vt:lpstr>Combining operations with the Pipe</vt:lpstr>
      <vt:lpstr>Examples</vt:lpstr>
      <vt:lpstr>dplyr Basics: 5 key functions</vt:lpstr>
      <vt:lpstr>4. mutate()</vt:lpstr>
      <vt:lpstr>Example of mutate</vt:lpstr>
      <vt:lpstr>Useful Creation Functions</vt:lpstr>
      <vt:lpstr>Challenge 8.1</vt:lpstr>
      <vt:lpstr>dplyr Basics: 5 key functions</vt:lpstr>
      <vt:lpstr>5. summarise()</vt:lpstr>
      <vt:lpstr>group_by()</vt:lpstr>
      <vt:lpstr>Key idea</vt:lpstr>
      <vt:lpstr>Overall idea…</vt:lpstr>
      <vt:lpstr>Useful Summary Functions</vt:lpstr>
      <vt:lpstr>Challenge 8.2</vt:lpstr>
      <vt:lpstr>dplyr Summary: 5 key functions</vt:lpstr>
      <vt:lpstr>dplyr 0.7.0, some new additions</vt:lpstr>
      <vt:lpstr>pull() – Select 1 column as a vector</vt:lpstr>
      <vt:lpstr>pull() – Also works with column numbers, default is last column</vt:lpstr>
      <vt:lpstr>case_when()</vt:lpstr>
      <vt:lpstr>Very useful in mutate()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470</cp:revision>
  <cp:lastPrinted>2020-11-24T11:26:30Z</cp:lastPrinted>
  <dcterms:created xsi:type="dcterms:W3CDTF">2016-06-27T07:49:28Z</dcterms:created>
  <dcterms:modified xsi:type="dcterms:W3CDTF">2021-03-15T07:42:43Z</dcterms:modified>
</cp:coreProperties>
</file>